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96" r:id="rId2"/>
    <p:sldId id="259" r:id="rId3"/>
    <p:sldId id="257" r:id="rId4"/>
    <p:sldId id="414" r:id="rId5"/>
    <p:sldId id="260" r:id="rId6"/>
    <p:sldId id="262" r:id="rId7"/>
    <p:sldId id="263" r:id="rId8"/>
    <p:sldId id="459" r:id="rId9"/>
    <p:sldId id="470" r:id="rId10"/>
    <p:sldId id="264" r:id="rId11"/>
    <p:sldId id="305" r:id="rId12"/>
    <p:sldId id="466" r:id="rId13"/>
    <p:sldId id="471" r:id="rId14"/>
    <p:sldId id="427" r:id="rId15"/>
    <p:sldId id="467" r:id="rId16"/>
    <p:sldId id="460" r:id="rId17"/>
    <p:sldId id="418" r:id="rId18"/>
    <p:sldId id="267" r:id="rId19"/>
    <p:sldId id="468" r:id="rId20"/>
    <p:sldId id="457" r:id="rId21"/>
    <p:sldId id="469" r:id="rId22"/>
    <p:sldId id="461" r:id="rId23"/>
    <p:sldId id="420" r:id="rId24"/>
    <p:sldId id="268" r:id="rId25"/>
    <p:sldId id="465" r:id="rId26"/>
    <p:sldId id="311" r:id="rId27"/>
    <p:sldId id="472" r:id="rId28"/>
    <p:sldId id="462" r:id="rId29"/>
    <p:sldId id="313" r:id="rId30"/>
    <p:sldId id="463" r:id="rId31"/>
    <p:sldId id="464" r:id="rId32"/>
    <p:sldId id="336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>
        <p:scale>
          <a:sx n="94" d="100"/>
          <a:sy n="94" d="100"/>
        </p:scale>
        <p:origin x="-1290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211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pPr/>
              <a:t>01/09/2020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1007638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73561" y="4509120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879304" y="980728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936103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16182"/>
            <a:ext cx="8229600" cy="506514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100" b="1" dirty="0">
                <a:solidFill>
                  <a:srgbClr val="006600"/>
                </a:solidFill>
              </a:rPr>
              <a:t>I – CUMPRINDO O MINISTÉRIO</a:t>
            </a:r>
            <a:r>
              <a:rPr lang="pt-BR" sz="2000" b="1" dirty="0">
                <a:solidFill>
                  <a:srgbClr val="006600"/>
                </a:solidFill>
              </a:rPr>
              <a:t>		</a:t>
            </a: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    </a:t>
            </a: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1 - Timóteo havia sido 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favorecido 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por Deus ao longo da sua vida, com a instrução que havia recebido ainda na infância acerca das Escrituras Sagradas e, na sua mocidade, com a fé que há em Cristo Jesus. Ao longo dos últimos anos, havia demonstrado seu compromisso sincero com o Senhor Jesus, dispondo-se a imitar o apóstolo Paulo tanto na “</a:t>
            </a:r>
            <a:r>
              <a:rPr lang="pt-BR" sz="22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doutrina, modo de viver, intenção, fé, longanimidade, amor, paciência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” como também nas “</a:t>
            </a:r>
            <a:r>
              <a:rPr lang="pt-BR" sz="22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perseguições e aflições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”. Em outras palavras, havia manifestado os sinais de uma 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eleição 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divina tanto para a vida eterna como para o ministério da palavra. Por isso Paulo o faz jurar “</a:t>
            </a:r>
            <a:r>
              <a:rPr lang="pt-BR" sz="22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diante de Deus e do Senhor Jesus Cristo, que há de julgar os vivos e os mortos, na sua vinda e no seu reino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”, como um pai que, antes de partir, tem uma última e 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importante </a:t>
            </a:r>
            <a:r>
              <a:rPr lang="pt-BR" sz="2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vontade que deseja que seu filho a realize – com a diferença de que esta última vontade visa o bem exclusivo do próprio 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filho.</a:t>
            </a:r>
            <a:endParaRPr lang="pt-BR" sz="11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CUMPRINDO O </a:t>
            </a:r>
            <a:r>
              <a:rPr lang="pt-BR" sz="2400" b="1" dirty="0" smtClean="0">
                <a:solidFill>
                  <a:srgbClr val="006600"/>
                </a:solidFill>
              </a:rPr>
              <a:t>MINISTÉRIO</a:t>
            </a: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6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2 - </a:t>
            </a:r>
            <a:r>
              <a:rPr lang="pt-BR" sz="2600" dirty="0"/>
              <a:t>Como já temos considerado mais de uma vez ao longo do estudo da primeira e segunda epístola, a obra principal de um ministro do evangelho – seja ele um pastor, evangelista, doutor, profeta – é a administração da palavra de Deus. Pregar, instar, redarguir, repreender e exortar, como aqui diz o apóstolo, com longanimidade – ou seja, paciência e persistência para com todos – e doutrina, isto é, a genuína revelação divina, tal como a temos nas Escrituras, no Evangelho. Outras atividades, mesmo que auxiliares ou complementares à piedade do obreiro, não devem substituir a ministração da palavra de </a:t>
            </a:r>
            <a:r>
              <a:rPr lang="pt-BR" sz="2600" dirty="0" smtClean="0"/>
              <a:t>Deus.</a:t>
            </a:r>
            <a:r>
              <a:rPr lang="pt-BR" sz="2400" dirty="0" smtClean="0"/>
              <a:t>		 </a:t>
            </a:r>
            <a:r>
              <a:rPr lang="pt-BR" sz="1100" dirty="0" smtClean="0"/>
              <a:t>(</a:t>
            </a:r>
            <a:r>
              <a:rPr lang="pt-BR" sz="1100" dirty="0" smtClean="0">
                <a:solidFill>
                  <a:srgbClr val="0000CC"/>
                </a:solidFill>
              </a:rPr>
              <a:t>At </a:t>
            </a:r>
            <a:r>
              <a:rPr lang="pt-BR" sz="1100" dirty="0">
                <a:solidFill>
                  <a:srgbClr val="0000CC"/>
                </a:solidFill>
              </a:rPr>
              <a:t>6.2, 4</a:t>
            </a:r>
            <a:r>
              <a:rPr lang="pt-BR" sz="1100" dirty="0" smtClean="0"/>
              <a:t>)</a:t>
            </a:r>
            <a:endParaRPr lang="pt-BR" sz="11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492896"/>
            <a:ext cx="7704856" cy="216024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fi-FI" sz="1000" dirty="0">
              <a:solidFill>
                <a:srgbClr val="0000CC"/>
              </a:solidFill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fi-FI" sz="4800" dirty="0" smtClean="0">
              <a:solidFill>
                <a:srgbClr val="0000CC"/>
              </a:solidFill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i-FI" sz="4800" dirty="0" smtClean="0">
                <a:solidFill>
                  <a:srgbClr val="0000CC"/>
                </a:solidFill>
              </a:rPr>
              <a:t>At </a:t>
            </a:r>
            <a:r>
              <a:rPr lang="fi-FI" sz="4800" dirty="0">
                <a:solidFill>
                  <a:srgbClr val="0000CC"/>
                </a:solidFill>
              </a:rPr>
              <a:t>6</a:t>
            </a:r>
            <a:r>
              <a:rPr lang="fi-FI" sz="4800" dirty="0" smtClean="0">
                <a:solidFill>
                  <a:srgbClr val="0000CC"/>
                </a:solidFill>
              </a:rPr>
              <a:t>.  2</a:t>
            </a:r>
            <a:r>
              <a:rPr lang="fi-FI" sz="4800" dirty="0">
                <a:solidFill>
                  <a:srgbClr val="0000CC"/>
                </a:solidFill>
              </a:rPr>
              <a:t>, 4</a:t>
            </a:r>
            <a:endParaRPr lang="pt-BR" sz="48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66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412776"/>
            <a:ext cx="7560840" cy="504056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CUMPRINDO O </a:t>
            </a:r>
            <a:r>
              <a:rPr lang="pt-BR" sz="2400" b="1" dirty="0" smtClean="0">
                <a:solidFill>
                  <a:srgbClr val="006600"/>
                </a:solidFill>
              </a:rPr>
              <a:t>MINISTÉRIO</a:t>
            </a:r>
          </a:p>
          <a:p>
            <a:pPr marL="0" indent="0">
              <a:buNone/>
            </a:pPr>
            <a:endParaRPr lang="pt-BR" sz="1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3000" dirty="0" smtClean="0">
                <a:solidFill>
                  <a:srgbClr val="0000CC"/>
                </a:solidFill>
              </a:rPr>
              <a:t>2 </a:t>
            </a:r>
            <a:r>
              <a:rPr lang="pt-BR" sz="3000" dirty="0" err="1">
                <a:solidFill>
                  <a:srgbClr val="0000CC"/>
                </a:solidFill>
              </a:rPr>
              <a:t>Tm</a:t>
            </a:r>
            <a:r>
              <a:rPr lang="pt-BR" sz="3000" dirty="0">
                <a:solidFill>
                  <a:srgbClr val="0000CC"/>
                </a:solidFill>
              </a:rPr>
              <a:t> </a:t>
            </a:r>
            <a:r>
              <a:rPr lang="pt-BR" sz="3000" dirty="0" smtClean="0">
                <a:solidFill>
                  <a:srgbClr val="0000CC"/>
                </a:solidFill>
              </a:rPr>
              <a:t>4</a:t>
            </a:r>
            <a:r>
              <a:rPr lang="pt-BR" sz="3000" dirty="0">
                <a:solidFill>
                  <a:srgbClr val="0000CC"/>
                </a:solidFill>
              </a:rPr>
              <a:t>. 1  </a:t>
            </a:r>
            <a:r>
              <a:rPr lang="pt-BR" sz="3000" dirty="0" smtClean="0">
                <a:solidFill>
                  <a:srgbClr val="0000CC"/>
                </a:solidFill>
              </a:rPr>
              <a:t>Conjuro-te . . .   </a:t>
            </a:r>
            <a:r>
              <a:rPr lang="pt-BR" sz="3000" dirty="0">
                <a:solidFill>
                  <a:srgbClr val="0000CC"/>
                </a:solidFill>
              </a:rPr>
              <a:t>2  que pregues a palavra, </a:t>
            </a:r>
            <a:r>
              <a:rPr lang="pt-BR" sz="3000" dirty="0" smtClean="0">
                <a:solidFill>
                  <a:srgbClr val="0000CC"/>
                </a:solidFill>
              </a:rPr>
              <a:t>. . .  </a:t>
            </a:r>
            <a:r>
              <a:rPr lang="pt-BR" sz="3000" dirty="0">
                <a:solidFill>
                  <a:srgbClr val="0000CC"/>
                </a:solidFill>
              </a:rPr>
              <a:t>3  Porque virá tempo em que não sofrerão a sã doutrina; mas, tendo comichão nos ouvidos, amontoarão para si doutores conforme as suas próprias concupiscências;  4  e desviarão os ouvidos da verdade, voltando às fábulas.  5  Mas tu sê sóbrio em tudo, sofre as aflições, faze a obra de um evangelista, cumpre o teu ministério.</a:t>
            </a:r>
          </a:p>
        </p:txBody>
      </p:sp>
    </p:spTree>
    <p:extLst>
      <p:ext uri="{BB962C8B-B14F-4D97-AF65-F5344CB8AC3E}">
        <p14:creationId xmlns:p14="http://schemas.microsoft.com/office/powerpoint/2010/main" val="129747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CUMPRINDO O </a:t>
            </a:r>
            <a:r>
              <a:rPr lang="pt-BR" sz="2000" b="1" dirty="0" smtClean="0">
                <a:solidFill>
                  <a:srgbClr val="006600"/>
                </a:solidFill>
              </a:rPr>
              <a:t>MINISTÉRIO</a:t>
            </a:r>
          </a:p>
          <a:p>
            <a:pPr marL="0" lvl="0" indent="0" algn="just">
              <a:buNone/>
            </a:pP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3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 </a:t>
            </a:r>
            <a:r>
              <a:rPr lang="pt-BR" sz="23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- </a:t>
            </a:r>
            <a:r>
              <a:rPr lang="pt-BR" sz="2300" dirty="0"/>
              <a:t>Retomando as considerações anteriormente feitas sobre os tempos difíceis que </a:t>
            </a:r>
            <a:r>
              <a:rPr lang="pt-BR" sz="2300" dirty="0" smtClean="0"/>
              <a:t>chegavam</a:t>
            </a:r>
            <a:r>
              <a:rPr lang="pt-BR" sz="2300" dirty="0"/>
              <a:t>, Paulo reforça a necessidade de o obreiro perseverar na palavra porque somente desta maneira a multiplicação das heresias e dos falsos mestres </a:t>
            </a:r>
            <a:r>
              <a:rPr lang="pt-BR" sz="2300" dirty="0" smtClean="0"/>
              <a:t>poderia </a:t>
            </a:r>
            <a:r>
              <a:rPr lang="pt-BR" sz="2300" dirty="0"/>
              <a:t>ser contida em seu esforço de desviar a muitos da verdade. O evangelho é uma mensagem espiritual, de renúncia ao pecado e submissão </a:t>
            </a:r>
            <a:r>
              <a:rPr lang="pt-BR" sz="2300" dirty="0" smtClean="0"/>
              <a:t>a </a:t>
            </a:r>
            <a:r>
              <a:rPr lang="pt-BR" sz="2300" dirty="0"/>
              <a:t>Deus, mas, como esse apelo soa pouco agradável ao homem natural, muitos, desejando conciliar uma aparência de piedade com a liberdade para realizar os seus próprios desejos, </a:t>
            </a:r>
            <a:r>
              <a:rPr lang="pt-BR" sz="2300" dirty="0" smtClean="0"/>
              <a:t>debandariam, </a:t>
            </a:r>
            <a:r>
              <a:rPr lang="pt-BR" sz="2300" dirty="0"/>
              <a:t>em busca de falsos mestres que pregassem aquilo que essas pessoas gostariam de ouvir. De fato, podemos dizer que o próprio Deus permitiria que a atuação diabólica aumentaria nesse sentido, como um castigo pela rejeição da </a:t>
            </a:r>
            <a:r>
              <a:rPr lang="pt-BR" sz="2300" dirty="0" smtClean="0"/>
              <a:t>verdade.	</a:t>
            </a:r>
            <a:r>
              <a:rPr lang="pt-BR" sz="1100" dirty="0" smtClean="0"/>
              <a:t> </a:t>
            </a:r>
            <a:r>
              <a:rPr lang="pt-BR" sz="1100" dirty="0"/>
              <a:t>(</a:t>
            </a:r>
            <a:r>
              <a:rPr lang="pt-BR" sz="1100" dirty="0">
                <a:solidFill>
                  <a:srgbClr val="0000CC"/>
                </a:solidFill>
              </a:rPr>
              <a:t>2 </a:t>
            </a:r>
            <a:r>
              <a:rPr lang="pt-BR" sz="1100" dirty="0" err="1">
                <a:solidFill>
                  <a:srgbClr val="0000CC"/>
                </a:solidFill>
              </a:rPr>
              <a:t>Ts</a:t>
            </a:r>
            <a:r>
              <a:rPr lang="pt-BR" sz="1100" dirty="0">
                <a:solidFill>
                  <a:srgbClr val="0000CC"/>
                </a:solidFill>
              </a:rPr>
              <a:t> 2.11-12</a:t>
            </a:r>
            <a:r>
              <a:rPr lang="pt-BR" sz="1100" dirty="0" smtClean="0"/>
              <a:t>)</a:t>
            </a:r>
            <a:endParaRPr lang="pt-BR" sz="11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29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2420888"/>
            <a:ext cx="7848872" cy="151216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2200" dirty="0" smtClean="0">
              <a:solidFill>
                <a:srgbClr val="0000CC"/>
              </a:solidFill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4000" dirty="0" smtClean="0">
                <a:solidFill>
                  <a:srgbClr val="0000CC"/>
                </a:solidFill>
              </a:rPr>
              <a:t>2 </a:t>
            </a:r>
            <a:r>
              <a:rPr lang="pt-BR" sz="4000" dirty="0" err="1">
                <a:solidFill>
                  <a:srgbClr val="0000CC"/>
                </a:solidFill>
              </a:rPr>
              <a:t>Ts</a:t>
            </a:r>
            <a:r>
              <a:rPr lang="pt-BR" sz="4000" dirty="0">
                <a:solidFill>
                  <a:srgbClr val="0000CC"/>
                </a:solidFill>
              </a:rPr>
              <a:t> 2</a:t>
            </a:r>
            <a:r>
              <a:rPr lang="pt-BR" sz="4000" dirty="0" smtClean="0">
                <a:solidFill>
                  <a:srgbClr val="0000CC"/>
                </a:solidFill>
              </a:rPr>
              <a:t>.  11-12</a:t>
            </a:r>
            <a:endParaRPr lang="pt-BR" sz="4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18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CUMPRINDO O MINISTÉRIO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FF0000"/>
                </a:solidFill>
              </a:rPr>
              <a:t>II – A PERSPECTIVA DA APROVAÇÃO DIVINA</a:t>
            </a:r>
            <a:r>
              <a:rPr lang="pt-BR" sz="3600" b="1" dirty="0">
                <a:solidFill>
                  <a:srgbClr val="FF0000"/>
                </a:solidFill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6-8)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CONSIDERAÇÕES FINAIS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9-22)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6078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196752"/>
            <a:ext cx="7992888" cy="496855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II – A PERSPECTIVA DA APROVAÇÃO </a:t>
            </a:r>
            <a:r>
              <a:rPr lang="pt-BR" sz="2200" b="1" dirty="0" smtClean="0">
                <a:solidFill>
                  <a:srgbClr val="006600"/>
                </a:solidFill>
              </a:rPr>
              <a:t>DIVINA</a:t>
            </a:r>
          </a:p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	</a:t>
            </a:r>
            <a:r>
              <a:rPr lang="pt-BR" dirty="0" smtClean="0">
                <a:solidFill>
                  <a:srgbClr val="0000CC"/>
                </a:solidFill>
              </a:rPr>
              <a:t>2 </a:t>
            </a:r>
            <a:r>
              <a:rPr lang="pt-BR" dirty="0" err="1">
                <a:solidFill>
                  <a:srgbClr val="0000CC"/>
                </a:solidFill>
              </a:rPr>
              <a:t>Tm</a:t>
            </a:r>
            <a:r>
              <a:rPr lang="pt-BR" dirty="0">
                <a:solidFill>
                  <a:srgbClr val="0000CC"/>
                </a:solidFill>
              </a:rPr>
              <a:t> </a:t>
            </a:r>
            <a:r>
              <a:rPr lang="pt-BR" dirty="0" smtClean="0">
                <a:solidFill>
                  <a:srgbClr val="0000CC"/>
                </a:solidFill>
              </a:rPr>
              <a:t>4. </a:t>
            </a:r>
            <a:r>
              <a:rPr lang="pt-BR" dirty="0">
                <a:solidFill>
                  <a:srgbClr val="0000CC"/>
                </a:solidFill>
              </a:rPr>
              <a:t>6  Porque eu já estou sendo oferecido por aspersão de sacrifício, e o tempo da minha partida está próximo.  7  Combati o bom combate, acabei a carreira, guardei a fé.  8  Desde agora, a coroa da justiça me está guardada, a qual o Senhor, justo juiz, me dará naquele Dia; e não somente a mim, mas também a todos os que amarem a sua vinda. </a:t>
            </a:r>
          </a:p>
        </p:txBody>
      </p:sp>
    </p:spTree>
    <p:extLst>
      <p:ext uri="{BB962C8B-B14F-4D97-AF65-F5344CB8AC3E}">
        <p14:creationId xmlns:p14="http://schemas.microsoft.com/office/powerpoint/2010/main" val="5219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II – A PERSPECTIVA DA APROVAÇÃO </a:t>
            </a:r>
            <a:r>
              <a:rPr lang="pt-BR" sz="2000" b="1" dirty="0" smtClean="0">
                <a:solidFill>
                  <a:srgbClr val="006600"/>
                </a:solidFill>
              </a:rPr>
              <a:t>DIVINA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1000" b="1" dirty="0" smtClean="0">
                <a:solidFill>
                  <a:srgbClr val="006600"/>
                </a:solidFill>
              </a:rPr>
              <a:t>	</a:t>
            </a:r>
            <a:r>
              <a:rPr lang="pt-BR" sz="2200" dirty="0" smtClean="0"/>
              <a:t>1 - </a:t>
            </a:r>
            <a:r>
              <a:rPr lang="pt-BR" sz="2200" dirty="0"/>
              <a:t>Em última análise, a obra do ministério é simples e fácil </a:t>
            </a:r>
            <a:r>
              <a:rPr lang="pt-BR" sz="2200" dirty="0" smtClean="0"/>
              <a:t>de descrever </a:t>
            </a:r>
            <a:r>
              <a:rPr lang="pt-BR" sz="2200" dirty="0"/>
              <a:t>– como o próprio Paulo </a:t>
            </a:r>
            <a:r>
              <a:rPr lang="pt-BR" sz="2200" dirty="0" smtClean="0"/>
              <a:t>o fez </a:t>
            </a:r>
            <a:r>
              <a:rPr lang="pt-BR" sz="2200" dirty="0"/>
              <a:t>nas poucas palavras acima – mas, ao mesmo tempo, difícil de cumprir. O compromisso que o </a:t>
            </a:r>
            <a:r>
              <a:rPr lang="pt-BR" sz="2200" dirty="0" smtClean="0"/>
              <a:t> Senhor </a:t>
            </a:r>
            <a:r>
              <a:rPr lang="pt-BR" sz="2200" dirty="0"/>
              <a:t>Jesus requer dos Seus obreiros implica em aflições de todo tipo, como já estudamos também </a:t>
            </a:r>
            <a:r>
              <a:rPr lang="pt-BR" sz="2200" dirty="0" smtClean="0"/>
              <a:t>em outras </a:t>
            </a:r>
            <a:r>
              <a:rPr lang="pt-BR" sz="2200" dirty="0"/>
              <a:t>oportunidades. Não é por acaso que o apóstolo insiste tanto com seu filho na fé e acaba </a:t>
            </a:r>
            <a:r>
              <a:rPr lang="pt-BR" sz="2200" dirty="0" smtClean="0"/>
              <a:t>deixando para </a:t>
            </a:r>
            <a:r>
              <a:rPr lang="pt-BR" sz="2200" dirty="0"/>
              <a:t>as gerações seguintes estas escrituras tão cheias de exortações. Mas a força das palavras que </a:t>
            </a:r>
            <a:r>
              <a:rPr lang="pt-BR" sz="2200" dirty="0" smtClean="0"/>
              <a:t>ora consideramos </a:t>
            </a:r>
            <a:r>
              <a:rPr lang="pt-BR" sz="2200" dirty="0"/>
              <a:t>é ainda maior que a de qualquer exortação, pois manifestam a perspectiva de </a:t>
            </a:r>
            <a:r>
              <a:rPr lang="pt-BR" sz="2200" dirty="0" smtClean="0"/>
              <a:t>aprovação alcançada </a:t>
            </a:r>
            <a:r>
              <a:rPr lang="pt-BR" sz="2200" dirty="0"/>
              <a:t>por um obreiro fiel antes mesmo de encerrar sua carreira neste mundo. O tempo e </a:t>
            </a:r>
            <a:r>
              <a:rPr lang="pt-BR" sz="2200" dirty="0" smtClean="0"/>
              <a:t>esforço aplicados </a:t>
            </a:r>
            <a:r>
              <a:rPr lang="pt-BR" sz="2200" dirty="0"/>
              <a:t>na obra do ministério não são de modo algum desperdiçados, mas antes definem um alvo que</a:t>
            </a:r>
            <a:r>
              <a:rPr lang="pt-BR" sz="2200" dirty="0" smtClean="0"/>
              <a:t>, quanto </a:t>
            </a:r>
            <a:r>
              <a:rPr lang="pt-BR" sz="2200" dirty="0"/>
              <a:t>mais se aproxima do nosso alcance, maior certeza e satisfação temos de que nosso trabalho </a:t>
            </a:r>
            <a:r>
              <a:rPr lang="pt-BR" sz="2200" dirty="0" smtClean="0"/>
              <a:t>não foi </a:t>
            </a:r>
            <a:r>
              <a:rPr lang="pt-BR" sz="2200" dirty="0"/>
              <a:t>em </a:t>
            </a:r>
            <a:r>
              <a:rPr lang="pt-BR" sz="2200" dirty="0" smtClean="0"/>
              <a:t>vão.</a:t>
            </a:r>
            <a:r>
              <a:rPr lang="pt-BR" sz="2000" dirty="0" smtClean="0"/>
              <a:t>	</a:t>
            </a:r>
            <a:r>
              <a:rPr lang="pt-BR" sz="1100" dirty="0" smtClean="0"/>
              <a:t>(</a:t>
            </a:r>
            <a:r>
              <a:rPr lang="pt-BR" sz="1100" dirty="0" err="1" smtClean="0">
                <a:solidFill>
                  <a:srgbClr val="0000CC"/>
                </a:solidFill>
              </a:rPr>
              <a:t>Fp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3.12-16</a:t>
            </a:r>
            <a:r>
              <a:rPr lang="pt-BR" sz="1100" dirty="0" smtClean="0"/>
              <a:t>)</a:t>
            </a:r>
            <a:endParaRPr lang="pt-BR" sz="11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5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564904"/>
            <a:ext cx="7704856" cy="165618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2300" dirty="0" smtClean="0">
              <a:solidFill>
                <a:srgbClr val="0000CC"/>
              </a:solidFill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4400" dirty="0" err="1" smtClean="0">
                <a:solidFill>
                  <a:srgbClr val="0000CC"/>
                </a:solidFill>
              </a:rPr>
              <a:t>Fp</a:t>
            </a:r>
            <a:r>
              <a:rPr lang="pt-BR" sz="4400" dirty="0" smtClean="0">
                <a:solidFill>
                  <a:srgbClr val="0000CC"/>
                </a:solidFill>
              </a:rPr>
              <a:t> 3.  12-16</a:t>
            </a:r>
            <a:endParaRPr lang="pt-BR" sz="4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35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8756" y="3429000"/>
            <a:ext cx="7607660" cy="936104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10: </a:t>
            </a: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CHEGANDO AO FIM DO MINISTÉRIO</a:t>
            </a:r>
            <a:endParaRPr lang="pt-BR" sz="2800" b="1" i="1" dirty="0" smtClean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CARTAS A TIMÓTEO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16" y="4869160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II – A PERSPECTIVA DA APROVAÇÃO </a:t>
            </a:r>
            <a:r>
              <a:rPr lang="pt-BR" sz="2000" b="1" dirty="0" smtClean="0">
                <a:solidFill>
                  <a:srgbClr val="006600"/>
                </a:solidFill>
              </a:rPr>
              <a:t>DIVINA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1000" b="1" dirty="0" smtClean="0">
                <a:solidFill>
                  <a:srgbClr val="006600"/>
                </a:solidFill>
              </a:rPr>
              <a:t>	</a:t>
            </a:r>
            <a:r>
              <a:rPr lang="pt-BR" sz="2800" dirty="0" smtClean="0"/>
              <a:t>2 - </a:t>
            </a:r>
            <a:r>
              <a:rPr lang="pt-BR" sz="2800" dirty="0"/>
              <a:t>A coroa da justiça representa </a:t>
            </a:r>
            <a:r>
              <a:rPr lang="pt-BR" sz="2800" dirty="0" smtClean="0"/>
              <a:t>o </a:t>
            </a:r>
            <a:r>
              <a:rPr lang="pt-BR" sz="2800" dirty="0"/>
              <a:t>prêmio imerecido por nós, mas plenamente digno da </a:t>
            </a:r>
            <a:r>
              <a:rPr lang="pt-BR" sz="2800" dirty="0" smtClean="0"/>
              <a:t>fé preciosa </a:t>
            </a:r>
            <a:r>
              <a:rPr lang="pt-BR" sz="2800" dirty="0"/>
              <a:t>que pela graça nos foi </a:t>
            </a:r>
            <a:r>
              <a:rPr lang="pt-BR" sz="2800" dirty="0" smtClean="0"/>
              <a:t>confiada; </a:t>
            </a:r>
            <a:r>
              <a:rPr lang="pt-BR" sz="2800" dirty="0"/>
              <a:t>como também a recompensa de todo </a:t>
            </a:r>
            <a:r>
              <a:rPr lang="pt-BR" sz="2800" dirty="0" smtClean="0"/>
              <a:t>o trabalho </a:t>
            </a:r>
            <a:r>
              <a:rPr lang="pt-BR" sz="2800" dirty="0"/>
              <a:t>envidado no servir ao Senhor Jesus, não de acordo com o que cada um poderia considerar </a:t>
            </a:r>
            <a:r>
              <a:rPr lang="pt-BR" sz="2800" dirty="0" smtClean="0"/>
              <a:t>ser merecedor</a:t>
            </a:r>
            <a:r>
              <a:rPr lang="pt-BR" sz="2800" dirty="0"/>
              <a:t>, mas de acordo com a justa paga prometida a todos os que foram chamados a essa obra – </a:t>
            </a:r>
            <a:r>
              <a:rPr lang="pt-BR" sz="2800" dirty="0" smtClean="0"/>
              <a:t>seja Paulo</a:t>
            </a:r>
            <a:r>
              <a:rPr lang="pt-BR" sz="2800" dirty="0"/>
              <a:t>, seja Timóteo, sejam todas as gerações que se seguiriam de fiéis ministros do evangelho, </a:t>
            </a:r>
            <a:r>
              <a:rPr lang="pt-BR" sz="2800" dirty="0" smtClean="0"/>
              <a:t>cujos nomes </a:t>
            </a:r>
            <a:r>
              <a:rPr lang="pt-BR" sz="2800" dirty="0"/>
              <a:t>jamais conheceremos neste </a:t>
            </a:r>
            <a:r>
              <a:rPr lang="pt-BR" sz="2800" dirty="0" smtClean="0"/>
              <a:t>mundo.	</a:t>
            </a:r>
            <a:r>
              <a:rPr lang="pt-BR" sz="1100" dirty="0" smtClean="0"/>
              <a:t> </a:t>
            </a:r>
            <a:r>
              <a:rPr lang="pt-BR" sz="1100" dirty="0"/>
              <a:t>(cf</a:t>
            </a:r>
            <a:r>
              <a:rPr lang="pt-BR" sz="1100" dirty="0" smtClean="0"/>
              <a:t>. </a:t>
            </a:r>
            <a:r>
              <a:rPr lang="pt-BR" sz="1100" dirty="0" err="1">
                <a:solidFill>
                  <a:srgbClr val="0000CC"/>
                </a:solidFill>
              </a:rPr>
              <a:t>Ef</a:t>
            </a:r>
            <a:r>
              <a:rPr lang="pt-BR" sz="1100" dirty="0">
                <a:solidFill>
                  <a:srgbClr val="0000CC"/>
                </a:solidFill>
              </a:rPr>
              <a:t> 2.8; 1 </a:t>
            </a:r>
            <a:r>
              <a:rPr lang="pt-BR" sz="1100" dirty="0" err="1">
                <a:solidFill>
                  <a:srgbClr val="0000CC"/>
                </a:solidFill>
              </a:rPr>
              <a:t>Pe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1.3-7; </a:t>
            </a:r>
            <a:r>
              <a:rPr lang="pt-BR" sz="1100" dirty="0" err="1">
                <a:solidFill>
                  <a:srgbClr val="0000CC"/>
                </a:solidFill>
              </a:rPr>
              <a:t>Mt</a:t>
            </a:r>
            <a:r>
              <a:rPr lang="pt-BR" sz="1100" dirty="0">
                <a:solidFill>
                  <a:srgbClr val="0000CC"/>
                </a:solidFill>
              </a:rPr>
              <a:t> 20.1-16</a:t>
            </a:r>
            <a:r>
              <a:rPr lang="pt-BR" sz="1100" dirty="0" smtClean="0"/>
              <a:t>)</a:t>
            </a:r>
            <a:endParaRPr lang="pt-BR" sz="11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5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1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2420888"/>
            <a:ext cx="7704856" cy="280831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300" dirty="0">
                <a:solidFill>
                  <a:srgbClr val="0000CC"/>
                </a:solidFill>
              </a:rPr>
              <a:t> </a:t>
            </a:r>
            <a:r>
              <a:rPr lang="pt-BR" sz="4000" dirty="0" err="1">
                <a:solidFill>
                  <a:srgbClr val="0000CC"/>
                </a:solidFill>
              </a:rPr>
              <a:t>Ef</a:t>
            </a:r>
            <a:r>
              <a:rPr lang="pt-BR" sz="4000" dirty="0">
                <a:solidFill>
                  <a:srgbClr val="0000CC"/>
                </a:solidFill>
              </a:rPr>
              <a:t> </a:t>
            </a:r>
            <a:r>
              <a:rPr lang="pt-BR" sz="4000" dirty="0" smtClean="0">
                <a:solidFill>
                  <a:srgbClr val="0000CC"/>
                </a:solidFill>
              </a:rPr>
              <a:t>2.  8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600" dirty="0">
              <a:solidFill>
                <a:srgbClr val="0000CC"/>
              </a:solidFill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4000" dirty="0" smtClean="0">
                <a:solidFill>
                  <a:srgbClr val="0000CC"/>
                </a:solidFill>
              </a:rPr>
              <a:t>1 </a:t>
            </a:r>
            <a:r>
              <a:rPr lang="pt-BR" sz="4000" dirty="0" err="1">
                <a:solidFill>
                  <a:srgbClr val="0000CC"/>
                </a:solidFill>
              </a:rPr>
              <a:t>Pe</a:t>
            </a:r>
            <a:r>
              <a:rPr lang="pt-BR" sz="4000" dirty="0">
                <a:solidFill>
                  <a:srgbClr val="0000CC"/>
                </a:solidFill>
              </a:rPr>
              <a:t> </a:t>
            </a:r>
            <a:r>
              <a:rPr lang="pt-BR" sz="4000" dirty="0" smtClean="0">
                <a:solidFill>
                  <a:srgbClr val="0000CC"/>
                </a:solidFill>
              </a:rPr>
              <a:t>1.  3-7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600" dirty="0">
              <a:solidFill>
                <a:srgbClr val="0000CC"/>
              </a:solidFill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4000" dirty="0" err="1" smtClean="0">
                <a:solidFill>
                  <a:srgbClr val="0000CC"/>
                </a:solidFill>
              </a:rPr>
              <a:t>Mt</a:t>
            </a:r>
            <a:r>
              <a:rPr lang="pt-BR" sz="4000" dirty="0" smtClean="0">
                <a:solidFill>
                  <a:srgbClr val="0000CC"/>
                </a:solidFill>
              </a:rPr>
              <a:t> </a:t>
            </a:r>
            <a:r>
              <a:rPr lang="pt-BR" sz="4000" dirty="0">
                <a:solidFill>
                  <a:srgbClr val="0000CC"/>
                </a:solidFill>
              </a:rPr>
              <a:t>20</a:t>
            </a:r>
            <a:r>
              <a:rPr lang="pt-BR" sz="4000" dirty="0" smtClean="0">
                <a:solidFill>
                  <a:srgbClr val="0000CC"/>
                </a:solidFill>
              </a:rPr>
              <a:t>.  1-16</a:t>
            </a:r>
            <a:endParaRPr lang="pt-BR" sz="4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1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CUMPRINDO O MINISTÉRIO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A PERSPECTIVA DA APROVAÇÃO DIVINA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6-8)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FF0000"/>
                </a:solidFill>
              </a:rPr>
              <a:t>III – CONSIDERAÇÕES FINAIS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9-22)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65502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484784"/>
            <a:ext cx="7416824" cy="496855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CONSIDERAÇÕES </a:t>
            </a:r>
            <a:r>
              <a:rPr lang="pt-BR" sz="2300" b="1" cap="small" dirty="0" smtClean="0">
                <a:solidFill>
                  <a:srgbClr val="006600"/>
                </a:solidFill>
                <a:cs typeface="Arial" charset="0"/>
              </a:rPr>
              <a:t>FINAIS</a:t>
            </a:r>
          </a:p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2800" dirty="0" smtClean="0">
                <a:solidFill>
                  <a:srgbClr val="0000CC"/>
                </a:solidFill>
              </a:rPr>
              <a:t>2 </a:t>
            </a:r>
            <a:r>
              <a:rPr lang="pt-BR" sz="2800" dirty="0" err="1">
                <a:solidFill>
                  <a:srgbClr val="0000CC"/>
                </a:solidFill>
              </a:rPr>
              <a:t>Tm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 smtClean="0">
                <a:solidFill>
                  <a:srgbClr val="0000CC"/>
                </a:solidFill>
              </a:rPr>
              <a:t>4. </a:t>
            </a:r>
            <a:r>
              <a:rPr lang="pt-BR" sz="2800" dirty="0">
                <a:solidFill>
                  <a:srgbClr val="0000CC"/>
                </a:solidFill>
              </a:rPr>
              <a:t>9  Procura vir ter comigo depressa.  10  Porque </a:t>
            </a:r>
            <a:r>
              <a:rPr lang="pt-BR" sz="2800" dirty="0" err="1">
                <a:solidFill>
                  <a:srgbClr val="0000CC"/>
                </a:solidFill>
              </a:rPr>
              <a:t>Demas</a:t>
            </a:r>
            <a:r>
              <a:rPr lang="pt-BR" sz="2800" dirty="0">
                <a:solidFill>
                  <a:srgbClr val="0000CC"/>
                </a:solidFill>
              </a:rPr>
              <a:t> me desamparou, amando o presente século, e foi para </a:t>
            </a:r>
            <a:r>
              <a:rPr lang="pt-BR" sz="2800" dirty="0" err="1">
                <a:solidFill>
                  <a:srgbClr val="0000CC"/>
                </a:solidFill>
              </a:rPr>
              <a:t>Tessalônica</a:t>
            </a:r>
            <a:r>
              <a:rPr lang="pt-BR" sz="2800" dirty="0">
                <a:solidFill>
                  <a:srgbClr val="0000CC"/>
                </a:solidFill>
              </a:rPr>
              <a:t>; Crescente, para a </a:t>
            </a:r>
            <a:r>
              <a:rPr lang="pt-BR" sz="2800" dirty="0" err="1">
                <a:solidFill>
                  <a:srgbClr val="0000CC"/>
                </a:solidFill>
              </a:rPr>
              <a:t>Galácia</a:t>
            </a:r>
            <a:r>
              <a:rPr lang="pt-BR" sz="2800" dirty="0">
                <a:solidFill>
                  <a:srgbClr val="0000CC"/>
                </a:solidFill>
              </a:rPr>
              <a:t>, Tito, para a Dalmácia.  11  Só Lucas está comigo. Toma Marcos e traze-o contigo, porque me é muito útil para o ministério.  12  Também enviei </a:t>
            </a:r>
            <a:r>
              <a:rPr lang="pt-BR" sz="2800" dirty="0" err="1">
                <a:solidFill>
                  <a:srgbClr val="0000CC"/>
                </a:solidFill>
              </a:rPr>
              <a:t>Tíquico</a:t>
            </a:r>
            <a:r>
              <a:rPr lang="pt-BR" sz="2800" dirty="0">
                <a:solidFill>
                  <a:srgbClr val="0000CC"/>
                </a:solidFill>
              </a:rPr>
              <a:t> a Éfeso.  13  Quando vieres, traze a capa que deixei em </a:t>
            </a:r>
            <a:r>
              <a:rPr lang="pt-BR" sz="2800" dirty="0" err="1">
                <a:solidFill>
                  <a:srgbClr val="0000CC"/>
                </a:solidFill>
              </a:rPr>
              <a:t>Trôade</a:t>
            </a:r>
            <a:r>
              <a:rPr lang="pt-BR" sz="2800" dirty="0">
                <a:solidFill>
                  <a:srgbClr val="0000CC"/>
                </a:solidFill>
              </a:rPr>
              <a:t>, em casa de Carpo, e os livros, principalmente os pergaminhos. </a:t>
            </a:r>
          </a:p>
        </p:txBody>
      </p:sp>
    </p:spTree>
    <p:extLst>
      <p:ext uri="{BB962C8B-B14F-4D97-AF65-F5344CB8AC3E}">
        <p14:creationId xmlns:p14="http://schemas.microsoft.com/office/powerpoint/2010/main" val="9239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25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8400" b="1" cap="small" dirty="0">
                <a:solidFill>
                  <a:srgbClr val="006600"/>
                </a:solidFill>
                <a:cs typeface="Arial" charset="0"/>
              </a:rPr>
              <a:t>III – CONSIDERAÇÕES </a:t>
            </a:r>
            <a:r>
              <a:rPr lang="pt-BR" sz="8400" b="1" cap="small" dirty="0" smtClean="0">
                <a:solidFill>
                  <a:srgbClr val="006600"/>
                </a:solidFill>
                <a:cs typeface="Arial" charset="0"/>
              </a:rPr>
              <a:t>FINAIS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400" b="1" cap="small" dirty="0" smtClean="0">
                <a:solidFill>
                  <a:srgbClr val="006600"/>
                </a:solidFill>
                <a:cs typeface="Arial" charset="0"/>
              </a:rPr>
              <a:t>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86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9200" dirty="0" smtClean="0"/>
              <a:t>1 - </a:t>
            </a:r>
            <a:r>
              <a:rPr lang="pt-BR" sz="9200" dirty="0"/>
              <a:t>Passando então a considerações mais particulares e pessoais, o apóstolo insiste com </a:t>
            </a:r>
            <a:r>
              <a:rPr lang="pt-BR" sz="9200" dirty="0" smtClean="0"/>
              <a:t>Timóteo para </a:t>
            </a:r>
            <a:r>
              <a:rPr lang="pt-BR" sz="9200" dirty="0"/>
              <a:t>que este venha até Roma, onde se encontrava preso, o mais depressa possível. Sem dúvida aqui </a:t>
            </a:r>
            <a:r>
              <a:rPr lang="pt-BR" sz="9200" dirty="0" smtClean="0"/>
              <a:t>há um </a:t>
            </a:r>
            <a:r>
              <a:rPr lang="pt-BR" sz="9200" dirty="0"/>
              <a:t>desejo de ver novamente seu amado filho na </a:t>
            </a:r>
            <a:r>
              <a:rPr lang="pt-BR" sz="9200" dirty="0" smtClean="0"/>
              <a:t>fé, </a:t>
            </a:r>
            <a:r>
              <a:rPr lang="pt-BR" sz="9200" dirty="0"/>
              <a:t>mas, mais do que isso, também revela </a:t>
            </a:r>
            <a:r>
              <a:rPr lang="pt-BR" sz="9200" dirty="0" smtClean="0"/>
              <a:t>a disposição </a:t>
            </a:r>
            <a:r>
              <a:rPr lang="pt-BR" sz="9200" dirty="0"/>
              <a:t>de Paulo em continuar trabalhando na obra do ministério, mesmo com a perspectiva de </a:t>
            </a:r>
            <a:r>
              <a:rPr lang="pt-BR" sz="9200" dirty="0" smtClean="0"/>
              <a:t>já estar </a:t>
            </a:r>
            <a:r>
              <a:rPr lang="pt-BR" sz="9200" dirty="0"/>
              <a:t>próximo ao fim e de ter agido até aqui sob a aprovação divina. Ele ainda precisa de cooperadores </a:t>
            </a:r>
            <a:r>
              <a:rPr lang="pt-BR" sz="9200" dirty="0" smtClean="0"/>
              <a:t>– não </a:t>
            </a:r>
            <a:r>
              <a:rPr lang="pt-BR" sz="9200" dirty="0"/>
              <a:t>só de Timóteo, mas também de Marcos, “</a:t>
            </a:r>
            <a:r>
              <a:rPr lang="pt-BR" sz="9200" dirty="0">
                <a:solidFill>
                  <a:srgbClr val="0000CC"/>
                </a:solidFill>
              </a:rPr>
              <a:t>porque me é muito </a:t>
            </a:r>
            <a:r>
              <a:rPr lang="pt-BR" sz="9200" dirty="0" err="1">
                <a:solidFill>
                  <a:srgbClr val="0000CC"/>
                </a:solidFill>
              </a:rPr>
              <a:t>util</a:t>
            </a:r>
            <a:r>
              <a:rPr lang="pt-BR" sz="9200" dirty="0">
                <a:solidFill>
                  <a:srgbClr val="0000CC"/>
                </a:solidFill>
              </a:rPr>
              <a:t> para o </a:t>
            </a:r>
            <a:r>
              <a:rPr lang="pt-BR" sz="9200" dirty="0" smtClean="0">
                <a:solidFill>
                  <a:srgbClr val="0000CC"/>
                </a:solidFill>
              </a:rPr>
              <a:t>ministério</a:t>
            </a:r>
            <a:r>
              <a:rPr lang="pt-BR" sz="9200" dirty="0" smtClean="0"/>
              <a:t>”. Somente Lucas </a:t>
            </a:r>
            <a:r>
              <a:rPr lang="pt-BR" sz="9200" dirty="0"/>
              <a:t>estava com ele, enquanto os demais haviam partido para outras regiões, seja por </a:t>
            </a:r>
            <a:r>
              <a:rPr lang="pt-BR" sz="9200" dirty="0" smtClean="0"/>
              <a:t>tê-lo abandonado </a:t>
            </a:r>
            <a:r>
              <a:rPr lang="pt-BR" sz="9200" dirty="0"/>
              <a:t>– como </a:t>
            </a:r>
            <a:r>
              <a:rPr lang="pt-BR" sz="9200" dirty="0" err="1"/>
              <a:t>Demas</a:t>
            </a:r>
            <a:r>
              <a:rPr lang="pt-BR" sz="9200" dirty="0"/>
              <a:t> – seja em missões </a:t>
            </a:r>
            <a:r>
              <a:rPr lang="pt-BR" sz="9200" dirty="0" err="1"/>
              <a:t>apóstolicas</a:t>
            </a:r>
            <a:r>
              <a:rPr lang="pt-BR" sz="9200" dirty="0"/>
              <a:t> – como </a:t>
            </a:r>
            <a:r>
              <a:rPr lang="pt-BR" sz="9200" dirty="0" err="1"/>
              <a:t>Tíquico</a:t>
            </a:r>
            <a:r>
              <a:rPr lang="pt-BR" sz="9200" dirty="0"/>
              <a:t> – ou outras por razões </a:t>
            </a:r>
            <a:r>
              <a:rPr lang="pt-BR" sz="9200" dirty="0" smtClean="0"/>
              <a:t>que desconhecemos</a:t>
            </a:r>
            <a:r>
              <a:rPr lang="pt-BR" sz="9200" dirty="0"/>
              <a:t>. Ele também precisa de </a:t>
            </a:r>
            <a:r>
              <a:rPr lang="pt-BR" sz="9200" dirty="0" smtClean="0"/>
              <a:t>escritos </a:t>
            </a:r>
            <a:r>
              <a:rPr lang="pt-BR" sz="9200" dirty="0"/>
              <a:t>para continuar o seu trabalho – livros</a:t>
            </a:r>
            <a:r>
              <a:rPr lang="pt-BR" sz="9200" dirty="0" smtClean="0"/>
              <a:t>, “</a:t>
            </a:r>
            <a:r>
              <a:rPr lang="pt-BR" sz="9200" dirty="0">
                <a:solidFill>
                  <a:srgbClr val="0000CC"/>
                </a:solidFill>
              </a:rPr>
              <a:t>principalmente os pergaminhos</a:t>
            </a:r>
            <a:r>
              <a:rPr lang="pt-BR" sz="9200" dirty="0"/>
              <a:t>”, que poderiam ser as Escrituras do “Antigo Testamento”, até </a:t>
            </a:r>
            <a:r>
              <a:rPr lang="pt-BR" sz="9200" dirty="0" smtClean="0"/>
              <a:t>então redigidas </a:t>
            </a:r>
            <a:r>
              <a:rPr lang="pt-BR" sz="9200" dirty="0"/>
              <a:t>em </a:t>
            </a:r>
            <a:r>
              <a:rPr lang="pt-BR" sz="9200" dirty="0" smtClean="0"/>
              <a:t>rolos </a:t>
            </a:r>
            <a:r>
              <a:rPr lang="pt-BR" sz="9200" dirty="0"/>
              <a:t>de peles de </a:t>
            </a:r>
            <a:r>
              <a:rPr lang="pt-BR" sz="9200" dirty="0" smtClean="0"/>
              <a:t>animais.</a:t>
            </a:r>
            <a:endParaRPr lang="pt-BR" sz="4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20688"/>
            <a:ext cx="7560840" cy="58326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CONSIDERAÇÕES </a:t>
            </a:r>
            <a:r>
              <a:rPr lang="pt-BR" sz="2300" b="1" cap="small" dirty="0" smtClean="0">
                <a:solidFill>
                  <a:srgbClr val="006600"/>
                </a:solidFill>
                <a:cs typeface="Arial" charset="0"/>
              </a:rPr>
              <a:t>FINAIS</a:t>
            </a:r>
          </a:p>
          <a:p>
            <a:pPr marL="0" lvl="0" indent="0">
              <a:buNone/>
            </a:pPr>
            <a:r>
              <a:rPr lang="pt-BR" sz="2300" dirty="0">
                <a:solidFill>
                  <a:srgbClr val="0000CC"/>
                </a:solidFill>
              </a:rPr>
              <a:t> </a:t>
            </a:r>
            <a:r>
              <a:rPr lang="pt-BR" sz="2300" dirty="0" smtClean="0">
                <a:solidFill>
                  <a:srgbClr val="0000CC"/>
                </a:solidFill>
              </a:rPr>
              <a:t>    2 </a:t>
            </a:r>
            <a:r>
              <a:rPr lang="pt-BR" sz="2300" dirty="0" err="1">
                <a:solidFill>
                  <a:srgbClr val="0000CC"/>
                </a:solidFill>
              </a:rPr>
              <a:t>Tm</a:t>
            </a:r>
            <a:r>
              <a:rPr lang="pt-BR" sz="2300" dirty="0">
                <a:solidFill>
                  <a:srgbClr val="0000CC"/>
                </a:solidFill>
              </a:rPr>
              <a:t> </a:t>
            </a:r>
            <a:r>
              <a:rPr lang="pt-BR" sz="2300" dirty="0" smtClean="0">
                <a:solidFill>
                  <a:srgbClr val="0000CC"/>
                </a:solidFill>
              </a:rPr>
              <a:t>4. 14  </a:t>
            </a:r>
            <a:r>
              <a:rPr lang="pt-BR" sz="2300" dirty="0">
                <a:solidFill>
                  <a:srgbClr val="0000CC"/>
                </a:solidFill>
              </a:rPr>
              <a:t>Alexandre, o latoeiro, causou-me muitos males; o Senhor lhe pague segundo as suas obras.  15  Tu, guarda-te também dele, porque resistiu muito às nossas palavras.  </a:t>
            </a:r>
            <a:r>
              <a:rPr lang="pt-BR" sz="2300" dirty="0" smtClean="0">
                <a:solidFill>
                  <a:srgbClr val="0000CC"/>
                </a:solidFill>
              </a:rPr>
              <a:t>16 </a:t>
            </a:r>
            <a:r>
              <a:rPr lang="pt-BR" sz="2300" dirty="0">
                <a:solidFill>
                  <a:srgbClr val="0000CC"/>
                </a:solidFill>
              </a:rPr>
              <a:t>Ninguém me assistiu na minha primeira defesa; antes, todos me desampararam. Que isto lhes não seja imputado. </a:t>
            </a:r>
            <a:r>
              <a:rPr lang="pt-BR" sz="2300" dirty="0" smtClean="0">
                <a:solidFill>
                  <a:srgbClr val="0000CC"/>
                </a:solidFill>
              </a:rPr>
              <a:t> 17  Mas </a:t>
            </a:r>
            <a:r>
              <a:rPr lang="pt-BR" sz="2300" dirty="0">
                <a:solidFill>
                  <a:srgbClr val="0000CC"/>
                </a:solidFill>
              </a:rPr>
              <a:t>o Senhor assistiu-me e fortaleceu-me, para que, por mim, fosse cumprida a pregação e todos os gentios a ouvissem; e fiquei livre da boca do leão.  18  E o Senhor me livrará de toda má obra e guardar-me-á para o seu Reino celestial; a quem seja glória para todo o sempre. Amém! </a:t>
            </a:r>
            <a:r>
              <a:rPr lang="pt-BR" sz="2300" dirty="0" smtClean="0">
                <a:solidFill>
                  <a:srgbClr val="0000CC"/>
                </a:solidFill>
              </a:rPr>
              <a:t> 19  </a:t>
            </a:r>
            <a:r>
              <a:rPr lang="pt-BR" sz="2300" dirty="0">
                <a:solidFill>
                  <a:srgbClr val="0000CC"/>
                </a:solidFill>
              </a:rPr>
              <a:t>Saúda a Prisca, e a </a:t>
            </a:r>
            <a:r>
              <a:rPr lang="pt-BR" sz="2300" dirty="0" err="1">
                <a:solidFill>
                  <a:srgbClr val="0000CC"/>
                </a:solidFill>
              </a:rPr>
              <a:t>Áquila</a:t>
            </a:r>
            <a:r>
              <a:rPr lang="pt-BR" sz="2300" dirty="0">
                <a:solidFill>
                  <a:srgbClr val="0000CC"/>
                </a:solidFill>
              </a:rPr>
              <a:t>, e à casa de </a:t>
            </a:r>
            <a:r>
              <a:rPr lang="pt-BR" sz="2300" dirty="0" err="1">
                <a:solidFill>
                  <a:srgbClr val="0000CC"/>
                </a:solidFill>
              </a:rPr>
              <a:t>Onesíforo</a:t>
            </a:r>
            <a:r>
              <a:rPr lang="pt-BR" sz="2300" dirty="0">
                <a:solidFill>
                  <a:srgbClr val="0000CC"/>
                </a:solidFill>
              </a:rPr>
              <a:t>.  20  Erasto ficou em Corinto, e deixei </a:t>
            </a:r>
            <a:r>
              <a:rPr lang="pt-BR" sz="2300" dirty="0" err="1">
                <a:solidFill>
                  <a:srgbClr val="0000CC"/>
                </a:solidFill>
              </a:rPr>
              <a:t>Trófimo</a:t>
            </a:r>
            <a:r>
              <a:rPr lang="pt-BR" sz="2300" dirty="0">
                <a:solidFill>
                  <a:srgbClr val="0000CC"/>
                </a:solidFill>
              </a:rPr>
              <a:t> doente em Mileto. </a:t>
            </a:r>
            <a:r>
              <a:rPr lang="pt-BR" sz="2300" dirty="0" smtClean="0">
                <a:solidFill>
                  <a:srgbClr val="0000CC"/>
                </a:solidFill>
              </a:rPr>
              <a:t>21 </a:t>
            </a:r>
            <a:r>
              <a:rPr lang="pt-BR" sz="2300" dirty="0">
                <a:solidFill>
                  <a:srgbClr val="0000CC"/>
                </a:solidFill>
              </a:rPr>
              <a:t>Procura vir antes do inverno. </a:t>
            </a:r>
            <a:r>
              <a:rPr lang="pt-BR" sz="2300" dirty="0" err="1">
                <a:solidFill>
                  <a:srgbClr val="0000CC"/>
                </a:solidFill>
              </a:rPr>
              <a:t>Êubulo</a:t>
            </a:r>
            <a:r>
              <a:rPr lang="pt-BR" sz="2300" dirty="0">
                <a:solidFill>
                  <a:srgbClr val="0000CC"/>
                </a:solidFill>
              </a:rPr>
              <a:t>, e Pudente, e Lino, e Cláudia, e todos os irmãos te saúdam.  22  O Senhor Jesus Cristo seja com o teu espírito. A graça seja convosco. Amém!</a:t>
            </a:r>
          </a:p>
        </p:txBody>
      </p:sp>
    </p:spTree>
    <p:extLst>
      <p:ext uri="{BB962C8B-B14F-4D97-AF65-F5344CB8AC3E}">
        <p14:creationId xmlns:p14="http://schemas.microsoft.com/office/powerpoint/2010/main" val="14424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800" b="1" cap="small" dirty="0">
                <a:solidFill>
                  <a:srgbClr val="006600"/>
                </a:solidFill>
                <a:cs typeface="Arial" charset="0"/>
              </a:rPr>
              <a:t>III – CONSIDERAÇÕES </a:t>
            </a:r>
            <a:r>
              <a:rPr lang="pt-BR" sz="1800" b="1" cap="small" dirty="0" smtClean="0">
                <a:solidFill>
                  <a:srgbClr val="006600"/>
                </a:solidFill>
                <a:cs typeface="Arial" charset="0"/>
              </a:rPr>
              <a:t>FINAIS</a:t>
            </a:r>
            <a:endParaRPr lang="pt-BR" sz="1800" b="1" cap="small" dirty="0">
              <a:solidFill>
                <a:srgbClr val="006600"/>
              </a:solidFill>
              <a:cs typeface="Arial" charset="0"/>
            </a:endParaRPr>
          </a:p>
          <a:p>
            <a:pPr marL="0" indent="0" algn="just">
              <a:buNone/>
            </a:pPr>
            <a:r>
              <a:rPr lang="pt-BR" sz="18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2000" dirty="0"/>
              <a:t>2 - Notemos </a:t>
            </a:r>
            <a:r>
              <a:rPr lang="pt-BR" sz="2000" dirty="0" smtClean="0"/>
              <a:t>que </a:t>
            </a:r>
            <a:r>
              <a:rPr lang="pt-BR" sz="2000" dirty="0"/>
              <a:t>as adversidades que ele menciona aqui não têm o intuito de </a:t>
            </a:r>
            <a:r>
              <a:rPr lang="pt-BR" sz="2000" dirty="0" smtClean="0"/>
              <a:t>expressar ressentimento, </a:t>
            </a:r>
            <a:r>
              <a:rPr lang="pt-BR" sz="2000" dirty="0"/>
              <a:t>mas apenas para despertar em Timóteo a devida consideração </a:t>
            </a:r>
            <a:r>
              <a:rPr lang="pt-BR" sz="2000" dirty="0" smtClean="0"/>
              <a:t>sobre circunstâncias </a:t>
            </a:r>
            <a:r>
              <a:rPr lang="pt-BR" sz="2000" dirty="0"/>
              <a:t>que qualquer obreiro de Cristo poderia enfrentar, </a:t>
            </a:r>
            <a:r>
              <a:rPr lang="pt-BR" sz="2000" dirty="0" smtClean="0"/>
              <a:t>até </a:t>
            </a:r>
            <a:r>
              <a:rPr lang="pt-BR" sz="2000" dirty="0"/>
              <a:t>nos seus últimos momentos</a:t>
            </a:r>
            <a:r>
              <a:rPr lang="pt-BR" sz="2000" dirty="0" smtClean="0"/>
              <a:t>, depois </a:t>
            </a:r>
            <a:r>
              <a:rPr lang="pt-BR" sz="2000" dirty="0"/>
              <a:t>de uma vida de trabalho pela causa do evangelho – quando muitos tendem a </a:t>
            </a:r>
            <a:r>
              <a:rPr lang="pt-BR" sz="2000" dirty="0" smtClean="0"/>
              <a:t>esperar reconhecimento </a:t>
            </a:r>
            <a:r>
              <a:rPr lang="pt-BR" sz="2000" dirty="0"/>
              <a:t>e apoio, mas podem acabar sendo ignorados e desamparados. Paulo analisa </a:t>
            </a:r>
            <a:r>
              <a:rPr lang="pt-BR" sz="2000" dirty="0" smtClean="0"/>
              <a:t>essas situações </a:t>
            </a:r>
            <a:r>
              <a:rPr lang="pt-BR" sz="2000" dirty="0"/>
              <a:t>sob a luz da providência e graça divinas que lhe bastavam, como o próprio Senhor Jesus já </a:t>
            </a:r>
            <a:r>
              <a:rPr lang="pt-BR" sz="2000" dirty="0" smtClean="0"/>
              <a:t>lhe havia </a:t>
            </a:r>
            <a:r>
              <a:rPr lang="pt-BR" sz="2000" dirty="0"/>
              <a:t>recomendado. Um certo Alexandre, o latoeiro, havia lhe causado muitos males; pois que o Senhor </a:t>
            </a:r>
            <a:r>
              <a:rPr lang="pt-BR" sz="2000" dirty="0" smtClean="0"/>
              <a:t>lhe pague </a:t>
            </a:r>
            <a:r>
              <a:rPr lang="pt-BR" sz="2000" dirty="0"/>
              <a:t>segundo as suas obras, e que os fiéis tenham cuidado com ele. Ninguém o assistiu na sua </a:t>
            </a:r>
            <a:r>
              <a:rPr lang="pt-BR" sz="2000" dirty="0" smtClean="0"/>
              <a:t>primeira defesa</a:t>
            </a:r>
            <a:r>
              <a:rPr lang="pt-BR" sz="2000" dirty="0"/>
              <a:t>; pois que isto lhes não seja imputado e, além disso, o Senhor o assistiu e o fortaleceu. </a:t>
            </a:r>
            <a:r>
              <a:rPr lang="pt-BR" sz="2000" dirty="0" smtClean="0"/>
              <a:t>A </a:t>
            </a:r>
            <a:r>
              <a:rPr lang="pt-BR" sz="2000" dirty="0"/>
              <a:t>perspectiva de livramento de toda má obra, então, diz respeito </a:t>
            </a:r>
            <a:r>
              <a:rPr lang="pt-BR" sz="2000" dirty="0" smtClean="0"/>
              <a:t>às </a:t>
            </a:r>
            <a:r>
              <a:rPr lang="pt-BR" sz="2000" dirty="0"/>
              <a:t>tentações que </a:t>
            </a:r>
            <a:r>
              <a:rPr lang="pt-BR" sz="2000" dirty="0" smtClean="0"/>
              <a:t>tal circunstância </a:t>
            </a:r>
            <a:r>
              <a:rPr lang="pt-BR" sz="2000" dirty="0"/>
              <a:t>poderia ter representado para a sua fé. </a:t>
            </a:r>
            <a:r>
              <a:rPr lang="pt-BR" sz="2000" dirty="0" smtClean="0"/>
              <a:t>Assim encerra suas palavras com informações sobre alguns obreiros e saudações diversas.</a:t>
            </a:r>
            <a:endParaRPr lang="pt-BR" sz="20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8326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CONSIDERAÇÕES </a:t>
            </a:r>
            <a:r>
              <a:rPr lang="pt-BR" sz="2300" b="1" cap="small" dirty="0" smtClean="0">
                <a:solidFill>
                  <a:srgbClr val="006600"/>
                </a:solidFill>
                <a:cs typeface="Arial" charset="0"/>
              </a:rPr>
              <a:t>FINAIS</a:t>
            </a:r>
          </a:p>
          <a:p>
            <a:pPr marL="0" lvl="0" indent="0">
              <a:buNone/>
            </a:pPr>
            <a:r>
              <a:rPr lang="pt-BR" sz="2300" dirty="0" smtClean="0">
                <a:solidFill>
                  <a:srgbClr val="0000CC"/>
                </a:solidFill>
              </a:rPr>
              <a:t>__ 14  </a:t>
            </a:r>
            <a:r>
              <a:rPr lang="pt-BR" sz="2300" dirty="0">
                <a:solidFill>
                  <a:srgbClr val="0000CC"/>
                </a:solidFill>
              </a:rPr>
              <a:t>Alexandre, o latoeiro, causou-me muitos males; o Senhor lhe pague segundo as suas obras.  15  Tu, guarda-te também dele, porque resistiu muito às nossas palavras. </a:t>
            </a:r>
            <a:endParaRPr lang="pt-BR" sz="2300" dirty="0" smtClean="0">
              <a:solidFill>
                <a:srgbClr val="0000CC"/>
              </a:solidFill>
            </a:endParaRPr>
          </a:p>
          <a:p>
            <a:pPr marL="0" lvl="0" indent="0">
              <a:buNone/>
            </a:pPr>
            <a:r>
              <a:rPr lang="pt-BR" sz="2300" dirty="0" smtClean="0">
                <a:solidFill>
                  <a:srgbClr val="0000CC"/>
                </a:solidFill>
              </a:rPr>
              <a:t> __ </a:t>
            </a:r>
            <a:r>
              <a:rPr lang="pt-BR" sz="2300" dirty="0" smtClean="0">
                <a:solidFill>
                  <a:srgbClr val="7030A0"/>
                </a:solidFill>
              </a:rPr>
              <a:t>16 </a:t>
            </a:r>
            <a:r>
              <a:rPr lang="pt-BR" sz="2300" dirty="0">
                <a:solidFill>
                  <a:srgbClr val="7030A0"/>
                </a:solidFill>
              </a:rPr>
              <a:t>Ninguém me assistiu na minha primeira defesa; antes, todos me desampararam. Que isto lhes não seja </a:t>
            </a:r>
            <a:r>
              <a:rPr lang="pt-BR" sz="2300" dirty="0" smtClean="0">
                <a:solidFill>
                  <a:srgbClr val="7030A0"/>
                </a:solidFill>
              </a:rPr>
              <a:t>imputado.</a:t>
            </a:r>
          </a:p>
          <a:p>
            <a:pPr marL="0" lvl="0" indent="0">
              <a:buNone/>
            </a:pPr>
            <a:r>
              <a:rPr lang="pt-BR" sz="2300" dirty="0" smtClean="0">
                <a:solidFill>
                  <a:srgbClr val="7030A0"/>
                </a:solidFill>
              </a:rPr>
              <a:t>17... o </a:t>
            </a:r>
            <a:r>
              <a:rPr lang="pt-BR" sz="2300" dirty="0">
                <a:solidFill>
                  <a:srgbClr val="7030A0"/>
                </a:solidFill>
              </a:rPr>
              <a:t>Senhor assistiu-me e fortaleceu-me, para que, por mim, fosse cumprida a pregação e todos os gentios a ouvissem; </a:t>
            </a:r>
            <a:endParaRPr lang="pt-BR" sz="2300" dirty="0" smtClean="0">
              <a:solidFill>
                <a:srgbClr val="7030A0"/>
              </a:solidFill>
            </a:endParaRPr>
          </a:p>
          <a:p>
            <a:pPr marL="0" lvl="0" indent="0">
              <a:buNone/>
            </a:pPr>
            <a:r>
              <a:rPr lang="pt-BR" sz="2500" dirty="0" smtClean="0">
                <a:solidFill>
                  <a:srgbClr val="0000CC"/>
                </a:solidFill>
              </a:rPr>
              <a:t>__ ... e </a:t>
            </a:r>
            <a:r>
              <a:rPr lang="pt-BR" sz="2500" dirty="0">
                <a:solidFill>
                  <a:srgbClr val="0000CC"/>
                </a:solidFill>
              </a:rPr>
              <a:t>fiquei livre da boca do leão. </a:t>
            </a:r>
            <a:endParaRPr lang="pt-BR" sz="2500" dirty="0" smtClean="0">
              <a:solidFill>
                <a:srgbClr val="0000CC"/>
              </a:solidFill>
            </a:endParaRPr>
          </a:p>
          <a:p>
            <a:pPr marL="0" lvl="0" indent="0">
              <a:buNone/>
            </a:pPr>
            <a:r>
              <a:rPr lang="pt-BR" sz="2300" dirty="0" smtClean="0">
                <a:solidFill>
                  <a:srgbClr val="7030A0"/>
                </a:solidFill>
              </a:rPr>
              <a:t>__ </a:t>
            </a:r>
            <a:r>
              <a:rPr lang="pt-BR" sz="2400" dirty="0" smtClean="0">
                <a:solidFill>
                  <a:srgbClr val="7030A0"/>
                </a:solidFill>
              </a:rPr>
              <a:t>19  </a:t>
            </a:r>
            <a:r>
              <a:rPr lang="pt-BR" sz="2400" dirty="0">
                <a:solidFill>
                  <a:srgbClr val="7030A0"/>
                </a:solidFill>
              </a:rPr>
              <a:t>Saúda a Prisca, e a </a:t>
            </a:r>
            <a:r>
              <a:rPr lang="pt-BR" sz="2400" dirty="0" err="1">
                <a:solidFill>
                  <a:srgbClr val="7030A0"/>
                </a:solidFill>
              </a:rPr>
              <a:t>Áquila</a:t>
            </a:r>
            <a:r>
              <a:rPr lang="pt-BR" sz="2400" dirty="0">
                <a:solidFill>
                  <a:srgbClr val="7030A0"/>
                </a:solidFill>
              </a:rPr>
              <a:t>, e à casa de </a:t>
            </a:r>
            <a:r>
              <a:rPr lang="pt-BR" sz="2400" dirty="0" err="1">
                <a:solidFill>
                  <a:srgbClr val="7030A0"/>
                </a:solidFill>
              </a:rPr>
              <a:t>Onesíforo</a:t>
            </a:r>
            <a:r>
              <a:rPr lang="pt-BR" sz="2400" dirty="0">
                <a:solidFill>
                  <a:srgbClr val="7030A0"/>
                </a:solidFill>
              </a:rPr>
              <a:t>.  20  Erasto ficou em Corinto, e deixei </a:t>
            </a:r>
            <a:r>
              <a:rPr lang="pt-BR" sz="2400" dirty="0" err="1">
                <a:solidFill>
                  <a:srgbClr val="7030A0"/>
                </a:solidFill>
              </a:rPr>
              <a:t>Trófimo</a:t>
            </a:r>
            <a:r>
              <a:rPr lang="pt-BR" sz="2400" dirty="0">
                <a:solidFill>
                  <a:srgbClr val="7030A0"/>
                </a:solidFill>
              </a:rPr>
              <a:t> doente em Mileto. </a:t>
            </a:r>
            <a:r>
              <a:rPr lang="pt-BR" sz="2400" dirty="0" smtClean="0">
                <a:solidFill>
                  <a:srgbClr val="7030A0"/>
                </a:solidFill>
              </a:rPr>
              <a:t>21 ...  </a:t>
            </a:r>
            <a:r>
              <a:rPr lang="pt-BR" sz="2400" dirty="0" err="1">
                <a:solidFill>
                  <a:srgbClr val="7030A0"/>
                </a:solidFill>
              </a:rPr>
              <a:t>Êubulo</a:t>
            </a:r>
            <a:r>
              <a:rPr lang="pt-BR" sz="2400" dirty="0">
                <a:solidFill>
                  <a:srgbClr val="7030A0"/>
                </a:solidFill>
              </a:rPr>
              <a:t>, e Pudente, e Lino, e Cláudia, e todos os irmãos te saúdam.  22  O Senhor Jesus Cristo seja com o teu espírito. A graça seja convosco. Amém!</a:t>
            </a:r>
          </a:p>
        </p:txBody>
      </p:sp>
    </p:spTree>
    <p:extLst>
      <p:ext uri="{BB962C8B-B14F-4D97-AF65-F5344CB8AC3E}">
        <p14:creationId xmlns:p14="http://schemas.microsoft.com/office/powerpoint/2010/main" val="14676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CUMPRINDO O MINISTÉRIO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A PERSPECTIVA DA APROVAÇÃO DIVINA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6-8)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CONSIDERAÇÕES FINAIS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9-22)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</a:t>
            </a:r>
            <a:r>
              <a:rPr lang="pt-BR" sz="52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1770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2348880"/>
            <a:ext cx="8085584" cy="403244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pt-BR" sz="5100" b="1" dirty="0">
                <a:solidFill>
                  <a:srgbClr val="006600"/>
                </a:solidFill>
              </a:rPr>
              <a:t>   </a:t>
            </a:r>
            <a:r>
              <a:rPr lang="pt-BR" sz="5100" b="1" dirty="0" smtClean="0">
                <a:solidFill>
                  <a:srgbClr val="006600"/>
                </a:solidFill>
              </a:rPr>
              <a:t>Conclusão</a:t>
            </a:r>
          </a:p>
          <a:p>
            <a:pPr marL="0" indent="0" algn="just">
              <a:buNone/>
            </a:pPr>
            <a:r>
              <a:rPr lang="pt-BR" sz="2000" b="1" dirty="0">
                <a:solidFill>
                  <a:srgbClr val="006600"/>
                </a:solidFill>
              </a:rPr>
              <a:t>							</a:t>
            </a:r>
          </a:p>
          <a:p>
            <a:pPr marL="0" indent="0" algn="just">
              <a:buNone/>
            </a:pPr>
            <a:r>
              <a:rPr lang="pt-BR" sz="4400" b="1" dirty="0">
                <a:solidFill>
                  <a:srgbClr val="006600"/>
                </a:solidFill>
              </a:rPr>
              <a:t>	</a:t>
            </a:r>
            <a:r>
              <a:rPr lang="pt-BR" sz="5500" dirty="0"/>
              <a:t>Continuemos a trabalhar para o Senhor sem desanimar nem desacreditar das Suas promessas</a:t>
            </a:r>
            <a:r>
              <a:rPr lang="pt-BR" sz="5500" dirty="0" smtClean="0"/>
              <a:t>. Ele </a:t>
            </a:r>
            <a:r>
              <a:rPr lang="pt-BR" sz="5500" dirty="0"/>
              <a:t>é justo e fiel, e jamais deixaria de recompensar cada um segundo as suas obras. E, além disso, </a:t>
            </a:r>
            <a:r>
              <a:rPr lang="pt-BR" sz="5500" dirty="0" smtClean="0"/>
              <a:t>é certo </a:t>
            </a:r>
            <a:r>
              <a:rPr lang="pt-BR" sz="5500" dirty="0"/>
              <a:t>que Ele recompensará abundantemente mais do que qualquer esforço e aflição a que </a:t>
            </a:r>
            <a:r>
              <a:rPr lang="pt-BR" sz="5500" dirty="0" smtClean="0"/>
              <a:t>nos submetermos </a:t>
            </a:r>
            <a:r>
              <a:rPr lang="pt-BR" sz="5500" dirty="0"/>
              <a:t>nesta vida por amor à Sua obra poderiam merecer. </a:t>
            </a:r>
            <a:endParaRPr lang="pt-BR" sz="5500" dirty="0"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2088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8215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10: CHEGANDO AO FIM DO </a:t>
            </a:r>
            <a:r>
              <a:rPr lang="pt-BR" sz="28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MINISTÉRIO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TIMÓTEO </a:t>
            </a: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4. 1-8</a:t>
            </a:r>
            <a:endParaRPr lang="pt-BR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CUMPRINDO O MINISTÉRIO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A PERSPECTIVA DA APROVAÇÃO DIVINA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6-8)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CONSIDERAÇÕES FINAIS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9-22)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51009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5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dirty="0">
                <a:solidFill>
                  <a:srgbClr val="0000CC"/>
                </a:solidFill>
                <a:latin typeface="Arial" charset="0"/>
                <a:cs typeface="Arial" charset="0"/>
              </a:rPr>
              <a:t>Combati o bom combate, acabei a carreira, guardei a fé. 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4.7 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031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56996" y="1556792"/>
            <a:ext cx="3312368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4365104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900399" y="1124744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3608" y="548680"/>
            <a:ext cx="7200801" cy="597666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dirty="0" smtClean="0">
                <a:solidFill>
                  <a:srgbClr val="0000CC"/>
                </a:solidFill>
              </a:rPr>
              <a:t>2 </a:t>
            </a:r>
            <a:r>
              <a:rPr lang="pt-BR" sz="2300" dirty="0" err="1">
                <a:solidFill>
                  <a:srgbClr val="0000CC"/>
                </a:solidFill>
              </a:rPr>
              <a:t>Tm</a:t>
            </a:r>
            <a:r>
              <a:rPr lang="pt-BR" sz="2300" dirty="0">
                <a:solidFill>
                  <a:srgbClr val="0000CC"/>
                </a:solidFill>
              </a:rPr>
              <a:t> </a:t>
            </a:r>
            <a:r>
              <a:rPr lang="pt-BR" sz="2300" dirty="0" smtClean="0">
                <a:solidFill>
                  <a:srgbClr val="0000CC"/>
                </a:solidFill>
              </a:rPr>
              <a:t>4</a:t>
            </a:r>
            <a:r>
              <a:rPr lang="pt-BR" sz="2300" dirty="0">
                <a:solidFill>
                  <a:srgbClr val="0000CC"/>
                </a:solidFill>
              </a:rPr>
              <a:t>. </a:t>
            </a:r>
            <a:r>
              <a:rPr lang="pt-BR" sz="2300" dirty="0" smtClean="0">
                <a:solidFill>
                  <a:srgbClr val="0000CC"/>
                </a:solidFill>
              </a:rPr>
              <a:t> 1  Conjuro-te</a:t>
            </a:r>
            <a:r>
              <a:rPr lang="pt-BR" sz="2300" dirty="0">
                <a:solidFill>
                  <a:srgbClr val="0000CC"/>
                </a:solidFill>
              </a:rPr>
              <a:t>, pois, diante de Deus e do Senhor Jesus Cristo, que há de julgar os vivos e os mortos, na sua vinda e no seu Reino</a:t>
            </a:r>
            <a:r>
              <a:rPr lang="pt-BR" sz="2300" dirty="0" smtClean="0">
                <a:solidFill>
                  <a:srgbClr val="0000CC"/>
                </a:solidFill>
              </a:rPr>
              <a:t>,  2  que </a:t>
            </a:r>
            <a:r>
              <a:rPr lang="pt-BR" sz="2300" dirty="0">
                <a:solidFill>
                  <a:srgbClr val="0000CC"/>
                </a:solidFill>
              </a:rPr>
              <a:t>pregues a palavra, instes a tempo e fora de tempo, redarguas, repreendas, exortes, com toda a longanimidade e doutrina</a:t>
            </a:r>
            <a:r>
              <a:rPr lang="pt-BR" sz="2300" dirty="0" smtClean="0">
                <a:solidFill>
                  <a:srgbClr val="0000CC"/>
                </a:solidFill>
              </a:rPr>
              <a:t>.  3  Porque </a:t>
            </a:r>
            <a:r>
              <a:rPr lang="pt-BR" sz="2300" dirty="0">
                <a:solidFill>
                  <a:srgbClr val="0000CC"/>
                </a:solidFill>
              </a:rPr>
              <a:t>virá tempo em que não sofrerão a sã doutrina; mas, tendo comichão nos ouvidos, amontoarão para si doutores conforme as suas próprias concupiscências</a:t>
            </a:r>
            <a:r>
              <a:rPr lang="pt-BR" sz="2300" dirty="0" smtClean="0">
                <a:solidFill>
                  <a:srgbClr val="0000CC"/>
                </a:solidFill>
              </a:rPr>
              <a:t>;  4  e </a:t>
            </a:r>
            <a:r>
              <a:rPr lang="pt-BR" sz="2300" dirty="0">
                <a:solidFill>
                  <a:srgbClr val="0000CC"/>
                </a:solidFill>
              </a:rPr>
              <a:t>desviarão os ouvidos da verdade, voltando às fábulas</a:t>
            </a:r>
            <a:r>
              <a:rPr lang="pt-BR" sz="2300" dirty="0" smtClean="0">
                <a:solidFill>
                  <a:srgbClr val="0000CC"/>
                </a:solidFill>
              </a:rPr>
              <a:t>.  5  Mas </a:t>
            </a:r>
            <a:r>
              <a:rPr lang="pt-BR" sz="2300" dirty="0">
                <a:solidFill>
                  <a:srgbClr val="0000CC"/>
                </a:solidFill>
              </a:rPr>
              <a:t>tu sê sóbrio em tudo, sofre as aflições, faze a obra de um evangelista, cumpre o teu ministério</a:t>
            </a:r>
            <a:r>
              <a:rPr lang="pt-BR" sz="2300" dirty="0" smtClean="0">
                <a:solidFill>
                  <a:srgbClr val="0000CC"/>
                </a:solidFill>
              </a:rPr>
              <a:t>.  6  Porque </a:t>
            </a:r>
            <a:r>
              <a:rPr lang="pt-BR" sz="2300" dirty="0">
                <a:solidFill>
                  <a:srgbClr val="0000CC"/>
                </a:solidFill>
              </a:rPr>
              <a:t>eu já estou sendo oferecido por aspersão de sacrifício, e o tempo da minha partida está próximo</a:t>
            </a:r>
            <a:r>
              <a:rPr lang="pt-BR" sz="2300" dirty="0" smtClean="0">
                <a:solidFill>
                  <a:srgbClr val="0000CC"/>
                </a:solidFill>
              </a:rPr>
              <a:t>.  7  Combati </a:t>
            </a:r>
            <a:r>
              <a:rPr lang="pt-BR" sz="2300" dirty="0">
                <a:solidFill>
                  <a:srgbClr val="0000CC"/>
                </a:solidFill>
              </a:rPr>
              <a:t>o bom combate, acabei a carreira, guardei a fé</a:t>
            </a:r>
            <a:r>
              <a:rPr lang="pt-BR" sz="2300" dirty="0" smtClean="0">
                <a:solidFill>
                  <a:srgbClr val="0000CC"/>
                </a:solidFill>
              </a:rPr>
              <a:t>.  8  Desde </a:t>
            </a:r>
            <a:r>
              <a:rPr lang="pt-BR" sz="2300" dirty="0">
                <a:solidFill>
                  <a:srgbClr val="0000CC"/>
                </a:solidFill>
              </a:rPr>
              <a:t>agora, a coroa da justiça me está guardada, a qual o Senhor, justo juiz, me dará naquele Dia; e não somente a mim, mas também a todos os que amarem a sua vinda</a:t>
            </a:r>
            <a:r>
              <a:rPr lang="pt-BR" sz="2300" dirty="0" smtClean="0">
                <a:solidFill>
                  <a:srgbClr val="0000CC"/>
                </a:solidFill>
              </a:rPr>
              <a:t>.</a:t>
            </a:r>
            <a:endParaRPr lang="pt-BR" sz="23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5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5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dirty="0">
                <a:solidFill>
                  <a:srgbClr val="0000CC"/>
                </a:solidFill>
                <a:latin typeface="Arial" charset="0"/>
                <a:cs typeface="Arial" charset="0"/>
              </a:rPr>
              <a:t>Combati o bom combate, acabei a carreira, guardei a fé. 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4.7 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CUMPRINDO O MINISTÉRIO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A PERSPECTIVA DA APROVAÇÃO DIVINA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6-8)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CONSIDERAÇÕES FINAIS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9-22)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 fontScale="6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endParaRPr lang="pt-BR" sz="24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3800" b="1" dirty="0" smtClean="0">
                <a:solidFill>
                  <a:srgbClr val="006600"/>
                </a:solidFill>
              </a:rPr>
              <a:t>Introdução</a:t>
            </a: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4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200" dirty="0">
                <a:solidFill>
                  <a:prstClr val="black"/>
                </a:solidFill>
                <a:latin typeface="Arial" charset="0"/>
                <a:cs typeface="Arial" charset="0"/>
              </a:rPr>
              <a:t>Na lição de hoje meditaremos sobre as últimas palavras de Paulo a Timóteo. Estas também são, cronologicamente, as suas últimas palavras em relação a todas as demais epístolas. Veremos que, apesar de se encontrar em uma situação bastante adversa, o apóstolo nunca perdeu o senso de estar cumprindo a vontade do Senhor e agora, mais do que nunca, chegava ao fim do seu longo e abundante trabalho com a certeza da aprovação divina. Mas, antes de partir, ainda expressa o seu desejo de que aqueles que ficariam em seu lugar seguissem esse mesmo caminho com igual fidelidade e esperança de aprovação.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CHEGANDO AO FIM DO MINISTÉRIO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FF0000"/>
                </a:solidFill>
              </a:rPr>
              <a:t>I – CUMPRINDO O MINISTÉRIO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A PERSPECTIVA DA APROVAÇÃO DIVINA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</a:t>
            </a:r>
            <a:r>
              <a:rPr lang="pt-BR" sz="2800" b="1" dirty="0" smtClean="0">
                <a:solidFill>
                  <a:srgbClr val="006600"/>
                </a:solidFill>
              </a:rPr>
              <a:t>6-8)</a:t>
            </a:r>
            <a:endParaRPr lang="pt-BR" sz="2800" b="1" dirty="0">
              <a:solidFill>
                <a:srgbClr val="006600"/>
              </a:solidFill>
            </a:endParaRP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CONSIDERAÇÕES FINAIS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9-22)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19673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700808"/>
            <a:ext cx="7560840" cy="453650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CUMPRINDO O </a:t>
            </a:r>
            <a:r>
              <a:rPr lang="pt-BR" sz="2400" b="1" dirty="0" smtClean="0">
                <a:solidFill>
                  <a:srgbClr val="006600"/>
                </a:solidFill>
              </a:rPr>
              <a:t>MINISTÉRIO</a:t>
            </a:r>
          </a:p>
          <a:p>
            <a:pPr marL="0" indent="0">
              <a:buNone/>
            </a:pPr>
            <a:endParaRPr lang="pt-BR" sz="1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dirty="0" smtClean="0">
                <a:solidFill>
                  <a:srgbClr val="0000CC"/>
                </a:solidFill>
              </a:rPr>
              <a:t>2 </a:t>
            </a:r>
            <a:r>
              <a:rPr lang="pt-BR" dirty="0" err="1">
                <a:solidFill>
                  <a:srgbClr val="0000CC"/>
                </a:solidFill>
              </a:rPr>
              <a:t>Tm</a:t>
            </a:r>
            <a:r>
              <a:rPr lang="pt-BR" dirty="0">
                <a:solidFill>
                  <a:srgbClr val="0000CC"/>
                </a:solidFill>
              </a:rPr>
              <a:t> </a:t>
            </a:r>
            <a:r>
              <a:rPr lang="pt-BR" dirty="0" smtClean="0">
                <a:solidFill>
                  <a:srgbClr val="0000CC"/>
                </a:solidFill>
              </a:rPr>
              <a:t>4. </a:t>
            </a:r>
            <a:r>
              <a:rPr lang="pt-BR" dirty="0">
                <a:solidFill>
                  <a:srgbClr val="0000CC"/>
                </a:solidFill>
              </a:rPr>
              <a:t>1  Conjuro-te, pois, diante de Deus e do Senhor Jesus Cristo, que há de julgar os vivos e os mortos, na sua vinda e no seu Reino,  2  que pregues a palavra, instes a tempo e fora de tempo, redarguas, repreendas, exortes, com toda a longanimidade e doutrina.  </a:t>
            </a:r>
          </a:p>
        </p:txBody>
      </p:sp>
    </p:spTree>
    <p:extLst>
      <p:ext uri="{BB962C8B-B14F-4D97-AF65-F5344CB8AC3E}">
        <p14:creationId xmlns:p14="http://schemas.microsoft.com/office/powerpoint/2010/main" val="109739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2890</TotalTime>
  <Words>763</Words>
  <Application>Microsoft Office PowerPoint</Application>
  <PresentationFormat>Apresentação na tela (4:3)</PresentationFormat>
  <Paragraphs>143</Paragraphs>
  <Slides>32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3" baseType="lpstr">
      <vt:lpstr>Tema do Office</vt:lpstr>
      <vt:lpstr>Apresentação do PowerPoint</vt:lpstr>
      <vt:lpstr>Apresentação do PowerPoint</vt:lpstr>
      <vt:lpstr>CARTAS A TIMÓTEO LIÇÃO 10: CHEGANDO AO FIM DO MINISTÉRIO</vt:lpstr>
      <vt:lpstr>Apresentação do PowerPoint</vt:lpstr>
      <vt:lpstr>CARTAS A TIMÓTEO LIÇÃO 10: CHEGANDO AO FIM DO MINISTÉRIO</vt:lpstr>
      <vt:lpstr>CARTAS A TIMÓTEO LIÇÃO 10: CHEGANDO AO FIM DO MINISTÉRIO</vt:lpstr>
      <vt:lpstr>CARTAS A TIMÓTEO LIÇÃO 10: CHEGANDO AO FIM DO MINISTÉRIO</vt:lpstr>
      <vt:lpstr>CARTAS A TIMÓTEO LIÇÃO 10: CHEGANDO AO FIM DO MINISTÉRIO</vt:lpstr>
      <vt:lpstr>Apresentação do PowerPoint</vt:lpstr>
      <vt:lpstr>CARTAS A TIMÓTEO LIÇÃO 10: CHEGANDO AO FIM DO MINISTÉRIO</vt:lpstr>
      <vt:lpstr>CARTAS A TIMÓTEO LIÇÃO 10: CHEGANDO AO FIM DO MINISTÉRIO</vt:lpstr>
      <vt:lpstr>Apresentação do PowerPoint</vt:lpstr>
      <vt:lpstr>Apresentação do PowerPoint</vt:lpstr>
      <vt:lpstr>CARTAS A TIMÓTEO LIÇÃO 10: CHEGANDO AO FIM DO MINISTÉRIO</vt:lpstr>
      <vt:lpstr>Apresentação do PowerPoint</vt:lpstr>
      <vt:lpstr>CARTAS A TIMÓTEO LIÇÃO 10: CHEGANDO AO FIM DO MINISTÉRIO</vt:lpstr>
      <vt:lpstr>Apresentação do PowerPoint</vt:lpstr>
      <vt:lpstr>CARTAS A TIMÓTEO LIÇÃO 10: CHEGANDO AO FIM DO MINISTÉRIO</vt:lpstr>
      <vt:lpstr>Apresentação do PowerPoint</vt:lpstr>
      <vt:lpstr>CARTAS A TIMÓTEO LIÇÃO 10: CHEGANDO AO FIM DO MINISTÉRIO</vt:lpstr>
      <vt:lpstr>Apresentação do PowerPoint</vt:lpstr>
      <vt:lpstr>CARTAS A TIMÓTEO LIÇÃO 10: CHEGANDO AO FIM DO MINISTÉRIO</vt:lpstr>
      <vt:lpstr>Apresentação do PowerPoint</vt:lpstr>
      <vt:lpstr>CARTAS A TIMÓTEO LIÇÃO 10: CHEGANDO AO FIM DO MINISTÉRIO</vt:lpstr>
      <vt:lpstr>Apresentação do PowerPoint</vt:lpstr>
      <vt:lpstr>CARTAS A TIMÓTEO LIÇÃO 10: CHEGANDO AO FIM DO MINISTÉRIO</vt:lpstr>
      <vt:lpstr>Apresentação do PowerPoint</vt:lpstr>
      <vt:lpstr>CARTAS A TIMÓTEO LIÇÃO 10: CHEGANDO AO FIM DO MINISTÉRIO</vt:lpstr>
      <vt:lpstr>CARTAS A TIMÓTEO LIÇÃO 10: CHEGANDO AO FIM DO MINISTÉRIO</vt:lpstr>
      <vt:lpstr>CARTAS A TIMÓTEO LIÇÃO 10: CHEGANDO AO FIM DO MINISTÉRIO</vt:lpstr>
      <vt:lpstr>CARTAS A TIMÓTEO LIÇÃO 10: CHEGANDO AO FIM DO MINISTÉRIO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281</cp:revision>
  <dcterms:created xsi:type="dcterms:W3CDTF">2017-03-28T13:10:15Z</dcterms:created>
  <dcterms:modified xsi:type="dcterms:W3CDTF">2020-09-02T01:07:08Z</dcterms:modified>
</cp:coreProperties>
</file>